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7" r:id="rId4"/>
    <p:sldId id="258" r:id="rId5"/>
    <p:sldId id="259" r:id="rId6"/>
    <p:sldId id="262" r:id="rId7"/>
    <p:sldId id="260"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8CD7298-7D0A-4F17-B777-DC64DB41BE7C}" type="datetimeFigureOut">
              <a:rPr lang="en-US" smtClean="0"/>
              <a:t>4/16/2016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A8AAA3B-67F4-43B9-BE0E-D03C4741333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8CD7298-7D0A-4F17-B777-DC64DB41BE7C}" type="datetimeFigureOut">
              <a:rPr lang="en-US" smtClean="0"/>
              <a:t>4/16/2016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A8AAA3B-67F4-43B9-BE0E-D03C4741333F}"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8CD7298-7D0A-4F17-B777-DC64DB41BE7C}" type="datetimeFigureOut">
              <a:rPr lang="en-US" smtClean="0"/>
              <a:t>4/16/2016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A8AAA3B-67F4-43B9-BE0E-D03C4741333F}"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8CD7298-7D0A-4F17-B777-DC64DB41BE7C}" type="datetimeFigureOut">
              <a:rPr lang="en-US" smtClean="0"/>
              <a:t>4/16/2016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A8AAA3B-67F4-43B9-BE0E-D03C4741333F}"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8CD7298-7D0A-4F17-B777-DC64DB41BE7C}" type="datetimeFigureOut">
              <a:rPr lang="en-US" smtClean="0"/>
              <a:t>4/16/2016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A8AAA3B-67F4-43B9-BE0E-D03C4741333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8CD7298-7D0A-4F17-B777-DC64DB41BE7C}" type="datetimeFigureOut">
              <a:rPr lang="en-US" smtClean="0"/>
              <a:t>4/16/2016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A8AAA3B-67F4-43B9-BE0E-D03C4741333F}"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8CD7298-7D0A-4F17-B777-DC64DB41BE7C}" type="datetimeFigureOut">
              <a:rPr lang="en-US" smtClean="0"/>
              <a:t>4/16/2016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A8AAA3B-67F4-43B9-BE0E-D03C4741333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8CD7298-7D0A-4F17-B777-DC64DB41BE7C}" type="datetimeFigureOut">
              <a:rPr lang="en-US" smtClean="0"/>
              <a:t>4/16/2016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A8AAA3B-67F4-43B9-BE0E-D03C4741333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8CD7298-7D0A-4F17-B777-DC64DB41BE7C}" type="datetimeFigureOut">
              <a:rPr lang="en-US" smtClean="0"/>
              <a:t>4/16/2016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A8AAA3B-67F4-43B9-BE0E-D03C4741333F}"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8CD7298-7D0A-4F17-B777-DC64DB41BE7C}" type="datetimeFigureOut">
              <a:rPr lang="en-US" smtClean="0"/>
              <a:t>4/16/2016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A8AAA3B-67F4-43B9-BE0E-D03C4741333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8CD7298-7D0A-4F17-B777-DC64DB41BE7C}" type="datetimeFigureOut">
              <a:rPr lang="en-US" smtClean="0"/>
              <a:t>4/16/2016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A8AAA3B-67F4-43B9-BE0E-D03C4741333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8CD7298-7D0A-4F17-B777-DC64DB41BE7C}" type="datetimeFigureOut">
              <a:rPr lang="en-US" smtClean="0"/>
              <a:t>4/16/2016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A8AAA3B-67F4-43B9-BE0E-D03C4741333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runnersworld.com/sweat-science/who-has-the-greatest-vo2max-of-them-all" TargetMode="External"/><Relationship Id="rId2" Type="http://schemas.openxmlformats.org/officeDocument/2006/relationships/hyperlink" Target="http://www.ucdmc.ucdavis.edu/sportsmedicine/resources/vo2description.html" TargetMode="External"/><Relationship Id="rId1" Type="http://schemas.openxmlformats.org/officeDocument/2006/relationships/slideLayout" Target="../slideLayouts/slideLayout2.xml"/><Relationship Id="rId4" Type="http://schemas.openxmlformats.org/officeDocument/2006/relationships/hyperlink" Target="http://www.active.com/running/articles/how-to-maximize-your-vo2max-train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VO2 Max</a:t>
            </a:r>
            <a:endParaRPr lang="en-US" dirty="0"/>
          </a:p>
        </p:txBody>
      </p:sp>
      <p:sp>
        <p:nvSpPr>
          <p:cNvPr id="3" name="Subtitle 2"/>
          <p:cNvSpPr>
            <a:spLocks noGrp="1"/>
          </p:cNvSpPr>
          <p:nvPr>
            <p:ph type="subTitle" idx="1"/>
          </p:nvPr>
        </p:nvSpPr>
        <p:spPr/>
        <p:txBody>
          <a:bodyPr/>
          <a:lstStyle/>
          <a:p>
            <a:r>
              <a:rPr lang="en-US" dirty="0" smtClean="0"/>
              <a:t>Endurance Training for a Healthy Lifestyle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u="sng" dirty="0" smtClean="0">
                <a:hlinkClick r:id="rId2"/>
              </a:rPr>
              <a:t>http://www.ucdmc.ucdavis.edu/sportsmedicine/resources/vo2description.html</a:t>
            </a:r>
            <a:endParaRPr lang="en-US" dirty="0" smtClean="0"/>
          </a:p>
          <a:p>
            <a:endParaRPr lang="en-US" dirty="0" smtClean="0"/>
          </a:p>
          <a:p>
            <a:r>
              <a:rPr lang="en-US" u="sng" dirty="0" smtClean="0">
                <a:hlinkClick r:id="rId3"/>
              </a:rPr>
              <a:t>http://www.runnersworld.com/sweat-science/who-has-the-greatest-vo2max-of-them-all</a:t>
            </a:r>
            <a:endParaRPr lang="en-US" dirty="0" smtClean="0"/>
          </a:p>
          <a:p>
            <a:endParaRPr lang="en-US" dirty="0" smtClean="0"/>
          </a:p>
          <a:p>
            <a:r>
              <a:rPr lang="en-US" u="sng" dirty="0" smtClean="0">
                <a:hlinkClick r:id="rId4"/>
              </a:rPr>
              <a:t>http://www.active.com/running/articles/how-to-maximize-your-vo2max-training</a:t>
            </a:r>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en-US" dirty="0" smtClean="0"/>
              <a:t>Please read the following articles so we can discuss as a class…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What is VO2 Max?</a:t>
            </a:r>
          </a:p>
          <a:p>
            <a:pPr lvl="1"/>
            <a:r>
              <a:rPr lang="en-US" sz="1900" dirty="0" smtClean="0"/>
              <a:t>“VO2 max refers to the amount of oxygen that an individual can utilize during intense or maximal exercise. It is measured as “milliliters of oxygen used in one minute per kilogram of bodyweight”…”This measurement is generally considered the best indicator of an athlete’s cardiovascular fitness and aerobic endurance”…”The more oxygen you can use during high level exercise, the more ATP (energy) you can produce</a:t>
            </a:r>
            <a:r>
              <a:rPr lang="en-US" sz="1900" dirty="0" smtClean="0"/>
              <a:t>. </a:t>
            </a:r>
          </a:p>
          <a:p>
            <a:pPr lvl="1">
              <a:buNone/>
            </a:pPr>
            <a:endParaRPr lang="en-US" sz="1900" dirty="0" smtClean="0"/>
          </a:p>
          <a:p>
            <a:pPr lvl="1"/>
            <a:r>
              <a:rPr lang="en-US" sz="2000" dirty="0" smtClean="0"/>
              <a:t>“VO2 max is an index of the body’s efficiency at producing work.”…”There are many factors that can influence VO2 max e.g. heredity, training, age, gender, body composition”…”VO2 max is the ‘gold standard’ measure of overall fitness</a:t>
            </a:r>
            <a:r>
              <a:rPr lang="en-US" sz="2000" dirty="0" smtClean="0"/>
              <a:t>”</a:t>
            </a:r>
          </a:p>
          <a:p>
            <a:pPr>
              <a:buNone/>
            </a:pPr>
            <a:r>
              <a:rPr lang="en-US" sz="1200" dirty="0" smtClean="0"/>
              <a:t>	</a:t>
            </a:r>
            <a:r>
              <a:rPr lang="en-US" sz="1200" dirty="0" smtClean="0"/>
              <a:t>							</a:t>
            </a:r>
            <a:r>
              <a:rPr lang="en-US" sz="1900" dirty="0" smtClean="0"/>
              <a:t>---UC, Davis</a:t>
            </a:r>
          </a:p>
        </p:txBody>
      </p:sp>
      <p:sp>
        <p:nvSpPr>
          <p:cNvPr id="3" name="Title 2"/>
          <p:cNvSpPr>
            <a:spLocks noGrp="1"/>
          </p:cNvSpPr>
          <p:nvPr>
            <p:ph type="title"/>
          </p:nvPr>
        </p:nvSpPr>
        <p:spPr/>
        <p:txBody>
          <a:bodyPr/>
          <a:lstStyle/>
          <a:p>
            <a:r>
              <a:rPr lang="en-US" dirty="0" smtClean="0"/>
              <a:t>VO2 Max</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Why is this important?</a:t>
            </a:r>
          </a:p>
          <a:p>
            <a:pPr lvl="1"/>
            <a:r>
              <a:rPr lang="en-US" dirty="0" smtClean="0"/>
              <a:t>“Significant amounts of research and public health data indicate that low fitness are correlated with an increased risk of premature death from many causes but in particular from cardiovascular disease. Accordingly, higher aerobic fitness levels are associated with numerous health benefit… VO2 max the more potential for a successful performance in an aerobic endurance event”</a:t>
            </a:r>
          </a:p>
          <a:p>
            <a:pPr>
              <a:buNone/>
            </a:pPr>
            <a:r>
              <a:rPr lang="en-US" sz="1800" dirty="0" smtClean="0"/>
              <a:t>								--- UC, Davis</a:t>
            </a:r>
            <a:endParaRPr lang="en-US" sz="1800" dirty="0"/>
          </a:p>
        </p:txBody>
      </p:sp>
      <p:sp>
        <p:nvSpPr>
          <p:cNvPr id="3" name="Title 2"/>
          <p:cNvSpPr>
            <a:spLocks noGrp="1"/>
          </p:cNvSpPr>
          <p:nvPr>
            <p:ph type="title"/>
          </p:nvPr>
        </p:nvSpPr>
        <p:spPr/>
        <p:txBody>
          <a:bodyPr/>
          <a:lstStyle/>
          <a:p>
            <a:r>
              <a:rPr lang="en-US" dirty="0" smtClean="0"/>
              <a:t>VO2 Max</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VO2 Max Scores</a:t>
            </a:r>
            <a:endParaRPr lang="en-US" dirty="0"/>
          </a:p>
        </p:txBody>
      </p:sp>
      <p:pic>
        <p:nvPicPr>
          <p:cNvPr id="1026" name="Picture 2"/>
          <p:cNvPicPr>
            <a:picLocks noGrp="1" noChangeAspect="1" noChangeArrowheads="1"/>
          </p:cNvPicPr>
          <p:nvPr>
            <p:ph idx="1"/>
          </p:nvPr>
        </p:nvPicPr>
        <p:blipFill>
          <a:blip r:embed="rId2" cstate="print"/>
          <a:srcRect l="28954" t="11049" r="18432" b="30025"/>
          <a:stretch>
            <a:fillRect/>
          </a:stretch>
        </p:blipFill>
        <p:spPr bwMode="auto">
          <a:xfrm>
            <a:off x="685800" y="1211580"/>
            <a:ext cx="6477000" cy="4533900"/>
          </a:xfrm>
          <a:prstGeom prst="rect">
            <a:avLst/>
          </a:prstGeom>
          <a:noFill/>
          <a:ln w="9525">
            <a:noFill/>
            <a:miter lim="800000"/>
            <a:headEnd/>
            <a:tailEnd/>
          </a:ln>
        </p:spPr>
      </p:pic>
      <p:sp>
        <p:nvSpPr>
          <p:cNvPr id="5" name="TextBox 4"/>
          <p:cNvSpPr txBox="1"/>
          <p:nvPr/>
        </p:nvSpPr>
        <p:spPr>
          <a:xfrm>
            <a:off x="4267200" y="5715000"/>
            <a:ext cx="19812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Courtesy:</a:t>
            </a:r>
          </a:p>
          <a:p>
            <a:r>
              <a:rPr lang="en-US" dirty="0" smtClean="0"/>
              <a:t>Concept2.com</a:t>
            </a:r>
            <a:endParaRPr lang="en-US" dirty="0"/>
          </a:p>
        </p:txBody>
      </p:sp>
      <p:pic>
        <p:nvPicPr>
          <p:cNvPr id="1027" name="Picture 3"/>
          <p:cNvPicPr>
            <a:picLocks noChangeAspect="1" noChangeArrowheads="1"/>
          </p:cNvPicPr>
          <p:nvPr/>
        </p:nvPicPr>
        <p:blipFill>
          <a:blip r:embed="rId3" cstate="print"/>
          <a:srcRect l="41667" t="30222" r="41667" b="31556"/>
          <a:stretch>
            <a:fillRect/>
          </a:stretch>
        </p:blipFill>
        <p:spPr bwMode="auto">
          <a:xfrm>
            <a:off x="6477000" y="1219200"/>
            <a:ext cx="2286000" cy="3276600"/>
          </a:xfrm>
          <a:prstGeom prst="rect">
            <a:avLst/>
          </a:prstGeom>
          <a:noFill/>
          <a:ln w="9525">
            <a:noFill/>
            <a:miter lim="800000"/>
            <a:headEnd/>
            <a:tailEnd/>
          </a:ln>
        </p:spPr>
      </p:pic>
      <p:sp>
        <p:nvSpPr>
          <p:cNvPr id="7" name="TextBox 6"/>
          <p:cNvSpPr txBox="1"/>
          <p:nvPr/>
        </p:nvSpPr>
        <p:spPr>
          <a:xfrm>
            <a:off x="6705600" y="4648200"/>
            <a:ext cx="1981200"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Steve </a:t>
            </a:r>
            <a:r>
              <a:rPr lang="en-US" dirty="0" err="1" smtClean="0"/>
              <a:t>Prefontaine</a:t>
            </a:r>
            <a:endParaRPr lang="en-US" dirty="0" smtClean="0"/>
          </a:p>
          <a:p>
            <a:pPr algn="ctr"/>
            <a:r>
              <a:rPr lang="en-US" dirty="0" smtClean="0"/>
              <a:t>VO2 Max Score:</a:t>
            </a:r>
          </a:p>
          <a:p>
            <a:pPr algn="ctr"/>
            <a:r>
              <a:rPr lang="en-US" dirty="0" smtClean="0"/>
              <a:t>84.4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Jackson Non-Physical Test</a:t>
            </a:r>
            <a:endParaRPr lang="en-US" dirty="0"/>
          </a:p>
        </p:txBody>
      </p:sp>
      <p:pic>
        <p:nvPicPr>
          <p:cNvPr id="3074" name="Picture 2"/>
          <p:cNvPicPr>
            <a:picLocks noGrp="1" noChangeAspect="1" noChangeArrowheads="1"/>
          </p:cNvPicPr>
          <p:nvPr>
            <p:ph sz="half" idx="1"/>
          </p:nvPr>
        </p:nvPicPr>
        <p:blipFill>
          <a:blip r:embed="rId2" cstate="print"/>
          <a:srcRect l="15094" t="10346" r="5660" b="29277"/>
          <a:stretch>
            <a:fillRect/>
          </a:stretch>
        </p:blipFill>
        <p:spPr bwMode="auto">
          <a:xfrm>
            <a:off x="228600" y="1295400"/>
            <a:ext cx="5334000" cy="2540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3075" name="Picture 3"/>
          <p:cNvPicPr>
            <a:picLocks noGrp="1" noChangeAspect="1" noChangeArrowheads="1"/>
          </p:cNvPicPr>
          <p:nvPr>
            <p:ph sz="half" idx="2"/>
          </p:nvPr>
        </p:nvPicPr>
        <p:blipFill>
          <a:blip r:embed="rId3" cstate="print"/>
          <a:srcRect l="15094" t="9057" r="5660" b="9434"/>
          <a:stretch>
            <a:fillRect/>
          </a:stretch>
        </p:blipFill>
        <p:spPr bwMode="auto">
          <a:xfrm>
            <a:off x="3505200" y="3429000"/>
            <a:ext cx="5096934" cy="32766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9" name="TextBox 8"/>
          <p:cNvSpPr txBox="1"/>
          <p:nvPr/>
        </p:nvSpPr>
        <p:spPr>
          <a:xfrm>
            <a:off x="5867400" y="1524000"/>
            <a:ext cx="1828800"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Courtesy:</a:t>
            </a:r>
          </a:p>
          <a:p>
            <a:r>
              <a:rPr lang="en-US" dirty="0" smtClean="0"/>
              <a:t>University of North Iowa</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Cooper Fitness Test</a:t>
            </a:r>
            <a:endParaRPr lang="en-US" dirty="0"/>
          </a:p>
        </p:txBody>
      </p:sp>
      <p:pic>
        <p:nvPicPr>
          <p:cNvPr id="2050" name="Picture 2"/>
          <p:cNvPicPr>
            <a:picLocks noGrp="1" noChangeAspect="1" noChangeArrowheads="1"/>
          </p:cNvPicPr>
          <p:nvPr>
            <p:ph idx="1"/>
          </p:nvPr>
        </p:nvPicPr>
        <p:blipFill>
          <a:blip r:embed="rId2" cstate="print"/>
          <a:srcRect l="27902" t="27885" r="27903" b="30025"/>
          <a:stretch>
            <a:fillRect/>
          </a:stretch>
        </p:blipFill>
        <p:spPr bwMode="auto">
          <a:xfrm>
            <a:off x="228600" y="1371600"/>
            <a:ext cx="6784848" cy="4038600"/>
          </a:xfrm>
          <a:prstGeom prst="rect">
            <a:avLst/>
          </a:prstGeom>
          <a:noFill/>
          <a:ln w="9525">
            <a:noFill/>
            <a:miter lim="800000"/>
            <a:headEnd/>
            <a:tailEnd/>
          </a:ln>
        </p:spPr>
      </p:pic>
      <p:sp>
        <p:nvSpPr>
          <p:cNvPr id="5" name="TextBox 4"/>
          <p:cNvSpPr txBox="1"/>
          <p:nvPr/>
        </p:nvSpPr>
        <p:spPr>
          <a:xfrm>
            <a:off x="5486400" y="5562600"/>
            <a:ext cx="2362200"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Courtesy:</a:t>
            </a:r>
          </a:p>
          <a:p>
            <a:pPr algn="ctr"/>
            <a:r>
              <a:rPr lang="en-US" dirty="0" smtClean="0"/>
              <a:t>Greater Rochester Track Club</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How do we improve our VO2 Max?</a:t>
            </a:r>
          </a:p>
          <a:p>
            <a:pPr lvl="1"/>
            <a:r>
              <a:rPr lang="en-US" dirty="0" smtClean="0"/>
              <a:t>Develop a regimen of daily cardiovascular activities</a:t>
            </a:r>
          </a:p>
          <a:p>
            <a:pPr lvl="1"/>
            <a:r>
              <a:rPr lang="en-US" dirty="0" smtClean="0"/>
              <a:t>Track our progress</a:t>
            </a:r>
          </a:p>
          <a:p>
            <a:pPr lvl="2"/>
            <a:r>
              <a:rPr lang="en-US" dirty="0" smtClean="0"/>
              <a:t>Our next assignment</a:t>
            </a:r>
          </a:p>
          <a:p>
            <a:pPr lvl="1"/>
            <a:r>
              <a:rPr lang="en-US" dirty="0" smtClean="0"/>
              <a:t>Avoid choices that could damage a healthy lifestyle</a:t>
            </a:r>
          </a:p>
          <a:p>
            <a:pPr lvl="1"/>
            <a:endParaRPr lang="en-US" dirty="0" smtClean="0"/>
          </a:p>
        </p:txBody>
      </p:sp>
      <p:sp>
        <p:nvSpPr>
          <p:cNvPr id="3" name="Title 2"/>
          <p:cNvSpPr>
            <a:spLocks noGrp="1"/>
          </p:cNvSpPr>
          <p:nvPr>
            <p:ph type="title"/>
          </p:nvPr>
        </p:nvSpPr>
        <p:spPr/>
        <p:txBody>
          <a:bodyPr/>
          <a:lstStyle/>
          <a:p>
            <a:r>
              <a:rPr lang="en-US" dirty="0" smtClean="0"/>
              <a:t>VO2 Max</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489</TotalTime>
  <Words>290</Words>
  <Application>Microsoft Office PowerPoint</Application>
  <PresentationFormat>On-screen Show (4:3)</PresentationFormat>
  <Paragraphs>36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VO2 Max</vt:lpstr>
      <vt:lpstr>Please read the following articles so we can discuss as a class…</vt:lpstr>
      <vt:lpstr>VO2 Max</vt:lpstr>
      <vt:lpstr>VO2 Max</vt:lpstr>
      <vt:lpstr>VO2 Max Scores</vt:lpstr>
      <vt:lpstr>Jackson Non-Physical Test</vt:lpstr>
      <vt:lpstr>Cooper Fitness Test</vt:lpstr>
      <vt:lpstr>VO2 Max</vt:lpstr>
    </vt:vector>
  </TitlesOfParts>
  <Company>DELL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VO2 Max</dc:title>
  <dc:creator>palombo</dc:creator>
  <cp:lastModifiedBy>palombo</cp:lastModifiedBy>
  <cp:revision>8</cp:revision>
  <dcterms:created xsi:type="dcterms:W3CDTF">2016-04-16T14:25:35Z</dcterms:created>
  <dcterms:modified xsi:type="dcterms:W3CDTF">2016-04-16T22:34:59Z</dcterms:modified>
</cp:coreProperties>
</file>